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7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DA8BD-F047-4C3E-577F-413C2ACF67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908DBDB-CAE8-D167-5A3B-2602424CCA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072BEF-172A-13C2-A4D1-6787459AB239}"/>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DEE73A30-04E2-B5BC-CCD0-630F4766D9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D92ED8-5891-1235-1707-23EA95A0CA98}"/>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2978643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926CE-11CD-3506-5FD1-8FE12994152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DA35AB-84A2-051E-69E6-365091A62E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8F3AD6-B52E-0D73-8A66-708DAAB3F81F}"/>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DAA665CE-9677-CF12-85DB-94C7F3BAE4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FAB612-1545-2F5E-8108-3802B4A86168}"/>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4137619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4A3B07-C62F-883C-461F-AD9A048439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5AFF6F2-7077-5BC9-30F4-83379C40FC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7B8BF7-1552-D49A-7D7B-A84B2E3481E6}"/>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5109A409-9B6E-CD70-E7EB-5373D074B4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725F39-B2A6-5435-2299-42E0AF1219CE}"/>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190735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DC5A8-9A5D-F2F0-210B-502785C28C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F32198-D7B1-0CB0-C141-5C9E0B3596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766B51-DF92-B9E3-7D71-5BB31AF55337}"/>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378DBD23-F616-34D0-3931-AF5DD4C17D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667FD2-BCC8-C7E9-6629-BE28C9FEDD7D}"/>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59608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5640E-6997-C91A-B3B1-389703D97B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D5AC20-5751-B115-F368-4545990953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E87206-9000-51B6-9A05-1EA46D4AB101}"/>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4173234B-B2F1-98DA-9CFD-ED9D0DB0FA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E1858-8F39-D8AC-8D00-1AFC8CEEF430}"/>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298396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E67D-094D-829E-27B5-D1C2939355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FE234F-FCF4-5E7A-4F69-DAE83282C3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FD6D9E-D261-D802-8168-5AD92091B5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8AA1BFA-D7F1-8E48-F33B-19F20170CB03}"/>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6" name="Footer Placeholder 5">
            <a:extLst>
              <a:ext uri="{FF2B5EF4-FFF2-40B4-BE49-F238E27FC236}">
                <a16:creationId xmlns:a16="http://schemas.microsoft.com/office/drawing/2014/main" id="{77E78853-E455-6CC0-B2F8-5C81FCA52B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D4FDD5-D09D-4D5B-0042-F64661E71C4D}"/>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105176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3351-A54B-94DF-3B5F-D0C21519BEF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3C8C5C-23C8-B563-6E00-01BA9BD58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570988-F18D-6453-98AC-D1B6B01DF2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35864A8-5F3D-4D18-0884-6617D8CE21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A19387-D887-2513-EC57-F864C06C44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5B69AA-B444-D23E-72A4-FE5A39EEBA79}"/>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8" name="Footer Placeholder 7">
            <a:extLst>
              <a:ext uri="{FF2B5EF4-FFF2-40B4-BE49-F238E27FC236}">
                <a16:creationId xmlns:a16="http://schemas.microsoft.com/office/drawing/2014/main" id="{74E5DAC3-8082-BF60-0FEA-0328069503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CCE54D-1120-DA5C-8758-52ADD8ACB22D}"/>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576549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3C405-2A21-C048-A05C-BFAB4165412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47E06C-78E5-0420-D189-AE971C8D7776}"/>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4" name="Footer Placeholder 3">
            <a:extLst>
              <a:ext uri="{FF2B5EF4-FFF2-40B4-BE49-F238E27FC236}">
                <a16:creationId xmlns:a16="http://schemas.microsoft.com/office/drawing/2014/main" id="{209B65AA-C3E9-EFEF-4E96-39A5C0A924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41C65E6-CFF0-7A96-A339-ABAA66806BE2}"/>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393669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A1E6F5-6353-19F3-D704-342D267A0463}"/>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3" name="Footer Placeholder 2">
            <a:extLst>
              <a:ext uri="{FF2B5EF4-FFF2-40B4-BE49-F238E27FC236}">
                <a16:creationId xmlns:a16="http://schemas.microsoft.com/office/drawing/2014/main" id="{834FDFE7-FA20-8FA3-7094-021DD72719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A86191-49CB-2069-95B5-7F990A68F58B}"/>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1748354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11A6D-C300-F773-58FA-10002BF89E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247735-188D-DA0A-CB56-78B67EE01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378035-227C-3D8F-37F5-BC8179235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1E1F71-9547-B349-C97A-CE7CBD0A9AF6}"/>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6" name="Footer Placeholder 5">
            <a:extLst>
              <a:ext uri="{FF2B5EF4-FFF2-40B4-BE49-F238E27FC236}">
                <a16:creationId xmlns:a16="http://schemas.microsoft.com/office/drawing/2014/main" id="{733B1D54-78B9-A391-AA2B-D747FF0E7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33378F-E172-6440-9024-94B7D0127F23}"/>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57551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0F58-C131-4717-B013-EF597EB7D2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BC8B455-A617-45A0-E5C5-C6A8013207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0B9B0B-DB00-3F9D-4E1F-D8CEEF6309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A4C482-48EF-B070-2A10-E402416F881A}"/>
              </a:ext>
            </a:extLst>
          </p:cNvPr>
          <p:cNvSpPr>
            <a:spLocks noGrp="1"/>
          </p:cNvSpPr>
          <p:nvPr>
            <p:ph type="dt" sz="half" idx="10"/>
          </p:nvPr>
        </p:nvSpPr>
        <p:spPr/>
        <p:txBody>
          <a:bodyPr/>
          <a:lstStyle/>
          <a:p>
            <a:fld id="{B8BC4782-5666-49DF-AC2B-F7A1928BE04E}" type="datetimeFigureOut">
              <a:rPr lang="en-GB" smtClean="0"/>
              <a:t>18/04/2023</a:t>
            </a:fld>
            <a:endParaRPr lang="en-GB"/>
          </a:p>
        </p:txBody>
      </p:sp>
      <p:sp>
        <p:nvSpPr>
          <p:cNvPr id="6" name="Footer Placeholder 5">
            <a:extLst>
              <a:ext uri="{FF2B5EF4-FFF2-40B4-BE49-F238E27FC236}">
                <a16:creationId xmlns:a16="http://schemas.microsoft.com/office/drawing/2014/main" id="{33FF48B0-DEBA-CEDE-5F74-CBB0EE95B7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53713E-1813-D763-EE74-5291B9BDC3EC}"/>
              </a:ext>
            </a:extLst>
          </p:cNvPr>
          <p:cNvSpPr>
            <a:spLocks noGrp="1"/>
          </p:cNvSpPr>
          <p:nvPr>
            <p:ph type="sldNum" sz="quarter" idx="12"/>
          </p:nvPr>
        </p:nvSpPr>
        <p:spPr/>
        <p:txBody>
          <a:bodyPr/>
          <a:lstStyle/>
          <a:p>
            <a:fld id="{F886E810-31A0-45DA-BF30-45976AE725C0}" type="slidenum">
              <a:rPr lang="en-GB" smtClean="0"/>
              <a:t>‹#›</a:t>
            </a:fld>
            <a:endParaRPr lang="en-GB"/>
          </a:p>
        </p:txBody>
      </p:sp>
    </p:spTree>
    <p:extLst>
      <p:ext uri="{BB962C8B-B14F-4D97-AF65-F5344CB8AC3E}">
        <p14:creationId xmlns:p14="http://schemas.microsoft.com/office/powerpoint/2010/main" val="744732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000"/>
            <a:lum/>
          </a:blip>
          <a:srcRect/>
          <a:stretch>
            <a:fillRect t="-14000" b="-14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10B4D9-2802-FAA2-8124-220D46E0A1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5A6D8-1F95-5ADE-1507-10B1CF5590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6D45D6-E95A-9882-DA78-5B0735838B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C4782-5666-49DF-AC2B-F7A1928BE04E}" type="datetimeFigureOut">
              <a:rPr lang="en-GB" smtClean="0"/>
              <a:t>18/04/2023</a:t>
            </a:fld>
            <a:endParaRPr lang="en-GB"/>
          </a:p>
        </p:txBody>
      </p:sp>
      <p:sp>
        <p:nvSpPr>
          <p:cNvPr id="5" name="Footer Placeholder 4">
            <a:extLst>
              <a:ext uri="{FF2B5EF4-FFF2-40B4-BE49-F238E27FC236}">
                <a16:creationId xmlns:a16="http://schemas.microsoft.com/office/drawing/2014/main" id="{8E023454-4737-DC0A-4EA4-4283956C9B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3B1F7F-A969-0BD9-E697-998224291C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6E810-31A0-45DA-BF30-45976AE725C0}" type="slidenum">
              <a:rPr lang="en-GB" smtClean="0"/>
              <a:t>‹#›</a:t>
            </a:fld>
            <a:endParaRPr lang="en-GB"/>
          </a:p>
        </p:txBody>
      </p:sp>
    </p:spTree>
    <p:extLst>
      <p:ext uri="{BB962C8B-B14F-4D97-AF65-F5344CB8AC3E}">
        <p14:creationId xmlns:p14="http://schemas.microsoft.com/office/powerpoint/2010/main" val="4246150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red and black logo&#10;&#10;Description automatically generated with low confidence">
            <a:extLst>
              <a:ext uri="{FF2B5EF4-FFF2-40B4-BE49-F238E27FC236}">
                <a16:creationId xmlns:a16="http://schemas.microsoft.com/office/drawing/2014/main" id="{6F7F650B-6C35-17F7-093D-0A8A245E4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9484" y="0"/>
            <a:ext cx="752516" cy="541176"/>
          </a:xfrm>
          <a:prstGeom prst="rect">
            <a:avLst/>
          </a:prstGeom>
        </p:spPr>
      </p:pic>
      <p:sp>
        <p:nvSpPr>
          <p:cNvPr id="2" name="TextBox 1">
            <a:extLst>
              <a:ext uri="{FF2B5EF4-FFF2-40B4-BE49-F238E27FC236}">
                <a16:creationId xmlns:a16="http://schemas.microsoft.com/office/drawing/2014/main" id="{8F74B1DE-924F-E63F-1950-B80534F4CCA1}"/>
              </a:ext>
            </a:extLst>
          </p:cNvPr>
          <p:cNvSpPr txBox="1"/>
          <p:nvPr/>
        </p:nvSpPr>
        <p:spPr>
          <a:xfrm>
            <a:off x="658560" y="188090"/>
            <a:ext cx="11063799" cy="584775"/>
          </a:xfrm>
          <a:prstGeom prst="rect">
            <a:avLst/>
          </a:prstGeom>
          <a:noFill/>
        </p:spPr>
        <p:txBody>
          <a:bodyPr wrap="square" rtlCol="0">
            <a:spAutoFit/>
          </a:bodyPr>
          <a:lstStyle/>
          <a:p>
            <a:r>
              <a:rPr lang="en-GB" sz="3200" b="1" dirty="0">
                <a:solidFill>
                  <a:srgbClr val="C00000"/>
                </a:solidFill>
              </a:rPr>
              <a:t>Report template</a:t>
            </a:r>
          </a:p>
        </p:txBody>
      </p:sp>
      <p:sp>
        <p:nvSpPr>
          <p:cNvPr id="4" name="TextBox 3">
            <a:extLst>
              <a:ext uri="{FF2B5EF4-FFF2-40B4-BE49-F238E27FC236}">
                <a16:creationId xmlns:a16="http://schemas.microsoft.com/office/drawing/2014/main" id="{95241235-ECC3-C5FE-8E67-EE758D885419}"/>
              </a:ext>
            </a:extLst>
          </p:cNvPr>
          <p:cNvSpPr txBox="1"/>
          <p:nvPr/>
        </p:nvSpPr>
        <p:spPr bwMode="auto">
          <a:xfrm>
            <a:off x="209002" y="1268760"/>
            <a:ext cx="5810179" cy="1440161"/>
          </a:xfrm>
          <a:prstGeom prst="rect">
            <a:avLst/>
          </a:prstGeom>
          <a:noFill/>
          <a:ln w="9525">
            <a:noFill/>
            <a:miter lim="800000"/>
            <a:headEnd/>
            <a:tailEnd/>
          </a:ln>
          <a:effectLst/>
        </p:spPr>
        <p:txBody>
          <a:bodyPr wrap="square" rtlCol="0">
            <a:noAutofit/>
          </a:bodyPr>
          <a:lstStyle/>
          <a:p>
            <a:pPr fontAlgn="base">
              <a:spcAft>
                <a:spcPct val="0"/>
              </a:spcAft>
            </a:pPr>
            <a:r>
              <a:rPr lang="en-GB" sz="1400" b="1" dirty="0">
                <a:solidFill>
                  <a:srgbClr val="C00000"/>
                </a:solidFill>
                <a:ea typeface="ＭＳ Ｐゴシック" charset="-128"/>
              </a:rPr>
              <a:t>Observation</a:t>
            </a:r>
          </a:p>
          <a:p>
            <a:pPr fontAlgn="base">
              <a:spcAft>
                <a:spcPct val="0"/>
              </a:spcAft>
            </a:pPr>
            <a:r>
              <a:rPr lang="en-GB" sz="1400" dirty="0">
                <a:solidFill>
                  <a:srgbClr val="000000"/>
                </a:solidFill>
                <a:ea typeface="ＭＳ Ｐゴシック" charset="-128"/>
              </a:rPr>
              <a:t>&lt;Observation mentioning numbers, values, and any other relevant information&gt;</a:t>
            </a:r>
          </a:p>
        </p:txBody>
      </p:sp>
      <p:sp>
        <p:nvSpPr>
          <p:cNvPr id="6" name="TextBox 5">
            <a:extLst>
              <a:ext uri="{FF2B5EF4-FFF2-40B4-BE49-F238E27FC236}">
                <a16:creationId xmlns:a16="http://schemas.microsoft.com/office/drawing/2014/main" id="{B8437299-6C11-F315-0A14-501DD35751DC}"/>
              </a:ext>
            </a:extLst>
          </p:cNvPr>
          <p:cNvSpPr txBox="1"/>
          <p:nvPr/>
        </p:nvSpPr>
        <p:spPr bwMode="auto">
          <a:xfrm>
            <a:off x="200472" y="2354959"/>
            <a:ext cx="5837073" cy="1080119"/>
          </a:xfrm>
          <a:prstGeom prst="rect">
            <a:avLst/>
          </a:prstGeom>
          <a:noFill/>
          <a:ln w="9525">
            <a:noFill/>
            <a:miter lim="800000"/>
            <a:headEnd/>
            <a:tailEnd/>
          </a:ln>
          <a:effectLst/>
        </p:spPr>
        <p:txBody>
          <a:bodyPr wrap="square" rtlCol="0">
            <a:noAutofit/>
          </a:bodyPr>
          <a:lstStyle/>
          <a:p>
            <a:pPr fontAlgn="base">
              <a:spcAft>
                <a:spcPct val="0"/>
              </a:spcAft>
            </a:pPr>
            <a:r>
              <a:rPr lang="en-GB" sz="1400" b="1" dirty="0">
                <a:solidFill>
                  <a:srgbClr val="C00000"/>
                </a:solidFill>
                <a:ea typeface="ＭＳ Ｐゴシック" charset="-128"/>
              </a:rPr>
              <a:t>Risk</a:t>
            </a:r>
          </a:p>
          <a:p>
            <a:pPr fontAlgn="base">
              <a:spcAft>
                <a:spcPct val="0"/>
              </a:spcAft>
            </a:pPr>
            <a:r>
              <a:rPr lang="en-GB" sz="1400" dirty="0">
                <a:solidFill>
                  <a:srgbClr val="000000"/>
                </a:solidFill>
                <a:ea typeface="ＭＳ Ｐゴシック" charset="-128"/>
              </a:rPr>
              <a:t>&lt;Risk relating to inefficiencies/ fraud schemes/ internal control gaps/ fines from local / international oversight bodies&gt;</a:t>
            </a:r>
          </a:p>
        </p:txBody>
      </p:sp>
      <p:sp>
        <p:nvSpPr>
          <p:cNvPr id="7" name="TextBox 6">
            <a:extLst>
              <a:ext uri="{FF2B5EF4-FFF2-40B4-BE49-F238E27FC236}">
                <a16:creationId xmlns:a16="http://schemas.microsoft.com/office/drawing/2014/main" id="{0014A25B-274C-7934-DA22-A6CCB3999243}"/>
              </a:ext>
            </a:extLst>
          </p:cNvPr>
          <p:cNvSpPr txBox="1"/>
          <p:nvPr/>
        </p:nvSpPr>
        <p:spPr bwMode="auto">
          <a:xfrm>
            <a:off x="214583" y="3715962"/>
            <a:ext cx="5822961" cy="1080119"/>
          </a:xfrm>
          <a:prstGeom prst="rect">
            <a:avLst/>
          </a:prstGeom>
          <a:noFill/>
          <a:ln w="9525">
            <a:noFill/>
            <a:miter lim="800000"/>
            <a:headEnd/>
            <a:tailEnd/>
          </a:ln>
          <a:effectLst/>
        </p:spPr>
        <p:txBody>
          <a:bodyPr wrap="square" rtlCol="0">
            <a:noAutofit/>
          </a:bodyPr>
          <a:lstStyle/>
          <a:p>
            <a:pPr fontAlgn="base">
              <a:spcAft>
                <a:spcPct val="0"/>
              </a:spcAft>
            </a:pPr>
            <a:r>
              <a:rPr lang="en-GB" sz="1400" b="1" dirty="0">
                <a:solidFill>
                  <a:srgbClr val="C00000"/>
                </a:solidFill>
                <a:ea typeface="ＭＳ Ｐゴシック" charset="-128"/>
              </a:rPr>
              <a:t>Recommendation</a:t>
            </a:r>
          </a:p>
          <a:p>
            <a:pPr fontAlgn="base">
              <a:spcAft>
                <a:spcPct val="0"/>
              </a:spcAft>
            </a:pPr>
            <a:r>
              <a:rPr lang="en-GB" sz="1400" dirty="0">
                <a:solidFill>
                  <a:srgbClr val="000000"/>
                </a:solidFill>
                <a:ea typeface="ＭＳ Ｐゴシック" charset="-128"/>
              </a:rPr>
              <a:t>&lt;Description of the actions that the auditee agrees to implement&gt;</a:t>
            </a:r>
          </a:p>
        </p:txBody>
      </p:sp>
      <p:sp>
        <p:nvSpPr>
          <p:cNvPr id="8" name="TextBox 7">
            <a:extLst>
              <a:ext uri="{FF2B5EF4-FFF2-40B4-BE49-F238E27FC236}">
                <a16:creationId xmlns:a16="http://schemas.microsoft.com/office/drawing/2014/main" id="{66D43B83-E691-22D1-C2DC-DBEBC9C86B95}"/>
              </a:ext>
            </a:extLst>
          </p:cNvPr>
          <p:cNvSpPr txBox="1"/>
          <p:nvPr/>
        </p:nvSpPr>
        <p:spPr bwMode="auto">
          <a:xfrm>
            <a:off x="216336" y="5049180"/>
            <a:ext cx="5821207" cy="1080119"/>
          </a:xfrm>
          <a:prstGeom prst="rect">
            <a:avLst/>
          </a:prstGeom>
          <a:noFill/>
          <a:ln w="9525">
            <a:noFill/>
            <a:miter lim="800000"/>
            <a:headEnd/>
            <a:tailEnd/>
          </a:ln>
          <a:effectLst/>
        </p:spPr>
        <p:txBody>
          <a:bodyPr wrap="square" rtlCol="0">
            <a:noAutofit/>
          </a:bodyPr>
          <a:lstStyle/>
          <a:p>
            <a:pPr fontAlgn="base">
              <a:spcAft>
                <a:spcPct val="0"/>
              </a:spcAft>
            </a:pPr>
            <a:r>
              <a:rPr lang="en-GB" sz="1400" b="1" dirty="0">
                <a:solidFill>
                  <a:srgbClr val="C00000"/>
                </a:solidFill>
                <a:ea typeface="ＭＳ Ｐゴシック" charset="-128"/>
              </a:rPr>
              <a:t>Comments from the auditee</a:t>
            </a:r>
          </a:p>
          <a:p>
            <a:pPr fontAlgn="base">
              <a:spcAft>
                <a:spcPct val="0"/>
              </a:spcAft>
            </a:pPr>
            <a:r>
              <a:rPr lang="en-GB" sz="1400" dirty="0">
                <a:solidFill>
                  <a:srgbClr val="000000"/>
                </a:solidFill>
                <a:ea typeface="ＭＳ Ｐゴシック" charset="-128"/>
              </a:rPr>
              <a:t>&lt;Comments from the auditee affirming that they agree with the points raised and the action plan to implement&gt;</a:t>
            </a:r>
          </a:p>
        </p:txBody>
      </p:sp>
      <p:sp>
        <p:nvSpPr>
          <p:cNvPr id="9" name="Rectangle 8">
            <a:extLst>
              <a:ext uri="{FF2B5EF4-FFF2-40B4-BE49-F238E27FC236}">
                <a16:creationId xmlns:a16="http://schemas.microsoft.com/office/drawing/2014/main" id="{DEAAF682-91C4-0F2F-E050-7351425C7B6B}"/>
              </a:ext>
            </a:extLst>
          </p:cNvPr>
          <p:cNvSpPr/>
          <p:nvPr/>
        </p:nvSpPr>
        <p:spPr bwMode="auto">
          <a:xfrm>
            <a:off x="6154455" y="1286762"/>
            <a:ext cx="72008" cy="5004555"/>
          </a:xfrm>
          <a:prstGeom prst="rect">
            <a:avLst/>
          </a:prstGeom>
          <a:solidFill>
            <a:srgbClr val="D8D8D8"/>
          </a:solidFill>
          <a:ln w="6350" cap="flat" cmpd="sng" algn="ctr">
            <a:no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marL="342900" marR="0" lvl="0" indent="-34290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dirty="0" err="1">
              <a:ln>
                <a:noFill/>
              </a:ln>
              <a:solidFill>
                <a:srgbClr val="000000"/>
              </a:solidFill>
              <a:effectLst/>
              <a:uLnTx/>
              <a:uFillTx/>
            </a:endParaRPr>
          </a:p>
        </p:txBody>
      </p:sp>
      <p:sp>
        <p:nvSpPr>
          <p:cNvPr id="10" name="Rectangle 9">
            <a:extLst>
              <a:ext uri="{FF2B5EF4-FFF2-40B4-BE49-F238E27FC236}">
                <a16:creationId xmlns:a16="http://schemas.microsoft.com/office/drawing/2014/main" id="{6627FCBC-ED23-A0AC-DAB2-85D69C07C003}"/>
              </a:ext>
            </a:extLst>
          </p:cNvPr>
          <p:cNvSpPr/>
          <p:nvPr/>
        </p:nvSpPr>
        <p:spPr>
          <a:xfrm>
            <a:off x="7292643" y="1880700"/>
            <a:ext cx="4146841" cy="3416320"/>
          </a:xfrm>
          <a:prstGeom prst="rect">
            <a:avLst/>
          </a:prstGeom>
          <a:noFill/>
        </p:spPr>
        <p:txBody>
          <a:bodyPr wrap="none" lIns="91440" tIns="45720" rIns="91440" bIns="4572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5400" i="1" u="none" strike="noStrike" kern="0" cap="none" spc="0" normalizeH="0" baseline="0" noProof="0" dirty="0">
                <a:ln w="9525">
                  <a:solidFill>
                    <a:srgbClr val="FFFFFF"/>
                  </a:solidFill>
                  <a:prstDash val="solid"/>
                </a:ln>
                <a:solidFill>
                  <a:schemeClr val="bg1">
                    <a:lumMod val="50000"/>
                  </a:schemeClr>
                </a:solidFill>
                <a:uLnTx/>
                <a:uFillTx/>
              </a:rPr>
              <a:t>Screenshots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5400" i="1" u="none" strike="noStrike" kern="0" cap="none" spc="0" normalizeH="0" baseline="0" noProof="0" dirty="0">
                <a:ln w="9525">
                  <a:solidFill>
                    <a:srgbClr val="FFFFFF"/>
                  </a:solidFill>
                  <a:prstDash val="solid"/>
                </a:ln>
                <a:solidFill>
                  <a:schemeClr val="bg1">
                    <a:lumMod val="50000"/>
                  </a:schemeClr>
                </a:solidFill>
                <a:uLnTx/>
                <a:uFillTx/>
              </a:rPr>
              <a:t>of dashboard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5400" i="1" u="none" strike="noStrike" kern="0" cap="none" spc="0" normalizeH="0" baseline="0" noProof="0" dirty="0">
                <a:ln w="9525">
                  <a:solidFill>
                    <a:srgbClr val="FFFFFF"/>
                  </a:solidFill>
                  <a:prstDash val="solid"/>
                </a:ln>
                <a:solidFill>
                  <a:schemeClr val="bg1">
                    <a:lumMod val="50000"/>
                  </a:schemeClr>
                </a:solidFill>
                <a:uLnTx/>
                <a:uFillTx/>
              </a:rPr>
              <a:t>showing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5400" i="1" u="none" strike="noStrike" kern="0" cap="none" spc="0" normalizeH="0" baseline="0" noProof="0" dirty="0">
                <a:ln w="9525">
                  <a:solidFill>
                    <a:srgbClr val="FFFFFF"/>
                  </a:solidFill>
                  <a:prstDash val="solid"/>
                </a:ln>
                <a:solidFill>
                  <a:schemeClr val="bg1">
                    <a:lumMod val="50000"/>
                  </a:schemeClr>
                </a:solidFill>
                <a:uLnTx/>
                <a:uFillTx/>
              </a:rPr>
              <a:t>total impact</a:t>
            </a:r>
          </a:p>
        </p:txBody>
      </p:sp>
    </p:spTree>
    <p:extLst>
      <p:ext uri="{BB962C8B-B14F-4D97-AF65-F5344CB8AC3E}">
        <p14:creationId xmlns:p14="http://schemas.microsoft.com/office/powerpoint/2010/main" val="79711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red and black logo&#10;&#10;Description automatically generated with low confidence">
            <a:extLst>
              <a:ext uri="{FF2B5EF4-FFF2-40B4-BE49-F238E27FC236}">
                <a16:creationId xmlns:a16="http://schemas.microsoft.com/office/drawing/2014/main" id="{6F7F650B-6C35-17F7-093D-0A8A245E4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9484" y="0"/>
            <a:ext cx="752516" cy="541176"/>
          </a:xfrm>
          <a:prstGeom prst="rect">
            <a:avLst/>
          </a:prstGeom>
        </p:spPr>
      </p:pic>
      <p:sp>
        <p:nvSpPr>
          <p:cNvPr id="2" name="TextBox 1">
            <a:extLst>
              <a:ext uri="{FF2B5EF4-FFF2-40B4-BE49-F238E27FC236}">
                <a16:creationId xmlns:a16="http://schemas.microsoft.com/office/drawing/2014/main" id="{8F74B1DE-924F-E63F-1950-B80534F4CCA1}"/>
              </a:ext>
            </a:extLst>
          </p:cNvPr>
          <p:cNvSpPr txBox="1"/>
          <p:nvPr/>
        </p:nvSpPr>
        <p:spPr>
          <a:xfrm>
            <a:off x="658560" y="188090"/>
            <a:ext cx="11063799" cy="584775"/>
          </a:xfrm>
          <a:prstGeom prst="rect">
            <a:avLst/>
          </a:prstGeom>
          <a:noFill/>
        </p:spPr>
        <p:txBody>
          <a:bodyPr wrap="square" rtlCol="0">
            <a:spAutoFit/>
          </a:bodyPr>
          <a:lstStyle/>
          <a:p>
            <a:r>
              <a:rPr lang="en-GB" sz="3200" b="1" dirty="0">
                <a:solidFill>
                  <a:srgbClr val="C00000"/>
                </a:solidFill>
              </a:rPr>
              <a:t>Report template</a:t>
            </a:r>
          </a:p>
        </p:txBody>
      </p:sp>
      <p:sp>
        <p:nvSpPr>
          <p:cNvPr id="3" name="TextBox 2">
            <a:extLst>
              <a:ext uri="{FF2B5EF4-FFF2-40B4-BE49-F238E27FC236}">
                <a16:creationId xmlns:a16="http://schemas.microsoft.com/office/drawing/2014/main" id="{0CFD22E6-E23A-96B1-C81A-742778D35C2B}"/>
              </a:ext>
            </a:extLst>
          </p:cNvPr>
          <p:cNvSpPr txBox="1"/>
          <p:nvPr/>
        </p:nvSpPr>
        <p:spPr bwMode="auto">
          <a:xfrm>
            <a:off x="209002" y="1268760"/>
            <a:ext cx="5641869" cy="1440161"/>
          </a:xfrm>
          <a:prstGeom prst="rect">
            <a:avLst/>
          </a:prstGeom>
          <a:noFill/>
          <a:ln w="9525">
            <a:noFill/>
            <a:miter lim="800000"/>
            <a:headEnd/>
            <a:tailEnd/>
          </a:ln>
          <a:effectLst/>
        </p:spPr>
        <p:txBody>
          <a:bodyPr wrap="square" rtlCol="0">
            <a:noAutofit/>
          </a:bodyPr>
          <a:lstStyle/>
          <a:p>
            <a:pPr algn="just" fontAlgn="base">
              <a:spcAft>
                <a:spcPct val="0"/>
              </a:spcAft>
            </a:pPr>
            <a:r>
              <a:rPr lang="en-GB" sz="1400" b="1" dirty="0">
                <a:solidFill>
                  <a:srgbClr val="C00000"/>
                </a:solidFill>
                <a:ea typeface="ＭＳ Ｐゴシック" charset="-128"/>
              </a:rPr>
              <a:t>Observation</a:t>
            </a:r>
          </a:p>
          <a:p>
            <a:pPr algn="just" fontAlgn="base">
              <a:spcAft>
                <a:spcPct val="0"/>
              </a:spcAft>
            </a:pPr>
            <a:r>
              <a:rPr lang="en-GB" sz="1400" dirty="0">
                <a:solidFill>
                  <a:srgbClr val="000000"/>
                </a:solidFill>
                <a:ea typeface="ＭＳ Ｐゴシック" charset="-128"/>
              </a:rPr>
              <a:t>It was noted that 29.32M worth of POs have a purchase price that is &gt;50% the average. A sample of 15 such POs was reviewed and it was found that the price had been inflated for all cases reviewed. Most of these cases were entered by user Hamed, who also has access to enter invoices and payments. The cases also mostly related to supplier Silicon Valley and material 100410 (casing).</a:t>
            </a:r>
          </a:p>
        </p:txBody>
      </p:sp>
      <p:sp>
        <p:nvSpPr>
          <p:cNvPr id="5" name="TextBox 4">
            <a:extLst>
              <a:ext uri="{FF2B5EF4-FFF2-40B4-BE49-F238E27FC236}">
                <a16:creationId xmlns:a16="http://schemas.microsoft.com/office/drawing/2014/main" id="{5BF0C8E5-36D1-9F1C-65F4-50F150AD1663}"/>
              </a:ext>
            </a:extLst>
          </p:cNvPr>
          <p:cNvSpPr txBox="1"/>
          <p:nvPr/>
        </p:nvSpPr>
        <p:spPr bwMode="auto">
          <a:xfrm>
            <a:off x="200472" y="2960853"/>
            <a:ext cx="5641869" cy="1080119"/>
          </a:xfrm>
          <a:prstGeom prst="rect">
            <a:avLst/>
          </a:prstGeom>
          <a:noFill/>
          <a:ln w="9525">
            <a:noFill/>
            <a:miter lim="800000"/>
            <a:headEnd/>
            <a:tailEnd/>
          </a:ln>
          <a:effectLst/>
        </p:spPr>
        <p:txBody>
          <a:bodyPr wrap="square" rtlCol="0">
            <a:noAutofit/>
          </a:bodyPr>
          <a:lstStyle/>
          <a:p>
            <a:pPr algn="just" fontAlgn="base">
              <a:spcAft>
                <a:spcPct val="0"/>
              </a:spcAft>
            </a:pPr>
            <a:r>
              <a:rPr lang="en-GB" sz="1400" b="1" dirty="0">
                <a:solidFill>
                  <a:srgbClr val="C00000"/>
                </a:solidFill>
                <a:ea typeface="ＭＳ Ｐゴシック" charset="-128"/>
              </a:rPr>
              <a:t>Risk</a:t>
            </a:r>
          </a:p>
          <a:p>
            <a:pPr algn="just" fontAlgn="base">
              <a:spcAft>
                <a:spcPct val="0"/>
              </a:spcAft>
            </a:pPr>
            <a:r>
              <a:rPr lang="en-GB" sz="1400" dirty="0">
                <a:solidFill>
                  <a:srgbClr val="000000"/>
                </a:solidFill>
                <a:ea typeface="ＭＳ Ｐゴシック" charset="-128"/>
              </a:rPr>
              <a:t>Collusion with suppliers to raise prices in return for a kickback.</a:t>
            </a:r>
          </a:p>
          <a:p>
            <a:pPr algn="just" fontAlgn="base">
              <a:spcAft>
                <a:spcPct val="0"/>
              </a:spcAft>
            </a:pPr>
            <a:r>
              <a:rPr lang="en-GB" sz="1400" dirty="0">
                <a:solidFill>
                  <a:srgbClr val="000000"/>
                </a:solidFill>
                <a:ea typeface="ＭＳ Ｐゴシック" charset="-128"/>
              </a:rPr>
              <a:t>Inefficient purchasing process: failure to negotiate prices based on centralized pricing list.</a:t>
            </a:r>
          </a:p>
        </p:txBody>
      </p:sp>
      <p:sp>
        <p:nvSpPr>
          <p:cNvPr id="11" name="TextBox 10">
            <a:extLst>
              <a:ext uri="{FF2B5EF4-FFF2-40B4-BE49-F238E27FC236}">
                <a16:creationId xmlns:a16="http://schemas.microsoft.com/office/drawing/2014/main" id="{0DD08B29-6369-3AC3-6F73-4AF961327161}"/>
              </a:ext>
            </a:extLst>
          </p:cNvPr>
          <p:cNvSpPr txBox="1"/>
          <p:nvPr/>
        </p:nvSpPr>
        <p:spPr bwMode="auto">
          <a:xfrm>
            <a:off x="214583" y="4024244"/>
            <a:ext cx="5626003" cy="1080119"/>
          </a:xfrm>
          <a:prstGeom prst="rect">
            <a:avLst/>
          </a:prstGeom>
          <a:noFill/>
          <a:ln w="9525">
            <a:noFill/>
            <a:miter lim="800000"/>
            <a:headEnd/>
            <a:tailEnd/>
          </a:ln>
          <a:effectLst/>
        </p:spPr>
        <p:txBody>
          <a:bodyPr wrap="square" rtlCol="0">
            <a:noAutofit/>
          </a:bodyPr>
          <a:lstStyle/>
          <a:p>
            <a:pPr algn="just" fontAlgn="base">
              <a:spcAft>
                <a:spcPct val="0"/>
              </a:spcAft>
            </a:pPr>
            <a:r>
              <a:rPr lang="en-GB" sz="1400" b="1" dirty="0">
                <a:solidFill>
                  <a:srgbClr val="C00000"/>
                </a:solidFill>
                <a:ea typeface="ＭＳ Ｐゴシック" charset="-128"/>
              </a:rPr>
              <a:t>Recommendation</a:t>
            </a:r>
          </a:p>
          <a:p>
            <a:pPr algn="just" fontAlgn="base">
              <a:spcAft>
                <a:spcPct val="0"/>
              </a:spcAft>
            </a:pPr>
            <a:r>
              <a:rPr lang="en-GB" sz="1400" dirty="0">
                <a:solidFill>
                  <a:srgbClr val="000000"/>
                </a:solidFill>
                <a:ea typeface="ＭＳ Ｐゴシック" charset="-128"/>
              </a:rPr>
              <a:t>Implement a centralized pricing guideline for purchasing and monitor purchase order pricing to ensure that it is in-line with this guidance. Encourage the purchasing team to benchmark prices against the pricing guideline. Ensure staff rotation within purchasing, to avoid collusion with third-parties.</a:t>
            </a:r>
          </a:p>
        </p:txBody>
      </p:sp>
      <p:sp>
        <p:nvSpPr>
          <p:cNvPr id="12" name="TextBox 11">
            <a:extLst>
              <a:ext uri="{FF2B5EF4-FFF2-40B4-BE49-F238E27FC236}">
                <a16:creationId xmlns:a16="http://schemas.microsoft.com/office/drawing/2014/main" id="{8A21C11E-0E0E-80F2-8115-37DF79C7DED2}"/>
              </a:ext>
            </a:extLst>
          </p:cNvPr>
          <p:cNvSpPr txBox="1"/>
          <p:nvPr/>
        </p:nvSpPr>
        <p:spPr bwMode="auto">
          <a:xfrm>
            <a:off x="216337" y="5518593"/>
            <a:ext cx="5626004" cy="1080119"/>
          </a:xfrm>
          <a:prstGeom prst="rect">
            <a:avLst/>
          </a:prstGeom>
          <a:noFill/>
          <a:ln w="9525">
            <a:noFill/>
            <a:miter lim="800000"/>
            <a:headEnd/>
            <a:tailEnd/>
          </a:ln>
          <a:effectLst/>
        </p:spPr>
        <p:txBody>
          <a:bodyPr wrap="square" rtlCol="0">
            <a:noAutofit/>
          </a:bodyPr>
          <a:lstStyle/>
          <a:p>
            <a:pPr fontAlgn="base">
              <a:spcAft>
                <a:spcPct val="0"/>
              </a:spcAft>
            </a:pPr>
            <a:r>
              <a:rPr lang="en-GB" sz="1400" b="1" dirty="0">
                <a:solidFill>
                  <a:srgbClr val="C00000"/>
                </a:solidFill>
                <a:ea typeface="ＭＳ Ｐゴシック" charset="-128"/>
              </a:rPr>
              <a:t>Comments from the auditee</a:t>
            </a:r>
          </a:p>
          <a:p>
            <a:pPr fontAlgn="base">
              <a:spcAft>
                <a:spcPct val="0"/>
              </a:spcAft>
            </a:pPr>
            <a:r>
              <a:rPr lang="en-GB" sz="1400" dirty="0">
                <a:solidFill>
                  <a:srgbClr val="000000"/>
                </a:solidFill>
                <a:ea typeface="ＭＳ Ｐゴシック" charset="-128"/>
              </a:rPr>
              <a:t>Agreed</a:t>
            </a:r>
          </a:p>
        </p:txBody>
      </p:sp>
      <p:pic>
        <p:nvPicPr>
          <p:cNvPr id="13" name="Picture 12" descr="Chart&#10;&#10;Description automatically generated">
            <a:extLst>
              <a:ext uri="{FF2B5EF4-FFF2-40B4-BE49-F238E27FC236}">
                <a16:creationId xmlns:a16="http://schemas.microsoft.com/office/drawing/2014/main" id="{2F3BD704-8A6F-2950-D641-5FBC0B388EB3}"/>
              </a:ext>
            </a:extLst>
          </p:cNvPr>
          <p:cNvPicPr>
            <a:picLocks noChangeAspect="1"/>
          </p:cNvPicPr>
          <p:nvPr/>
        </p:nvPicPr>
        <p:blipFill rotWithShape="1">
          <a:blip r:embed="rId3">
            <a:extLst>
              <a:ext uri="{28A0092B-C50C-407E-A947-70E740481C1C}">
                <a14:useLocalDpi xmlns:a14="http://schemas.microsoft.com/office/drawing/2010/main" val="0"/>
              </a:ext>
            </a:extLst>
          </a:blip>
          <a:srcRect l="4467" t="1532"/>
          <a:stretch/>
        </p:blipFill>
        <p:spPr>
          <a:xfrm>
            <a:off x="7535816" y="4543389"/>
            <a:ext cx="3440945" cy="1950408"/>
          </a:xfrm>
          <a:prstGeom prst="rect">
            <a:avLst/>
          </a:prstGeom>
        </p:spPr>
      </p:pic>
      <p:pic>
        <p:nvPicPr>
          <p:cNvPr id="14" name="Picture 13" descr="Chart, scatter chart&#10;&#10;Description automatically generated">
            <a:extLst>
              <a:ext uri="{FF2B5EF4-FFF2-40B4-BE49-F238E27FC236}">
                <a16:creationId xmlns:a16="http://schemas.microsoft.com/office/drawing/2014/main" id="{EAD4E83C-39FE-B3DB-F148-5681FD9F61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7211" y="2185076"/>
            <a:ext cx="4222267" cy="2081906"/>
          </a:xfrm>
          <a:prstGeom prst="rect">
            <a:avLst/>
          </a:prstGeom>
        </p:spPr>
      </p:pic>
      <p:pic>
        <p:nvPicPr>
          <p:cNvPr id="15" name="Picture 14" descr="Graphical user interface, text, application&#10;&#10;Description automatically generated">
            <a:extLst>
              <a:ext uri="{FF2B5EF4-FFF2-40B4-BE49-F238E27FC236}">
                <a16:creationId xmlns:a16="http://schemas.microsoft.com/office/drawing/2014/main" id="{35A238DF-F47B-BA46-660A-C00033C5B5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9989" y="1191064"/>
            <a:ext cx="3863325" cy="581752"/>
          </a:xfrm>
          <a:prstGeom prst="rect">
            <a:avLst/>
          </a:prstGeom>
        </p:spPr>
      </p:pic>
      <p:sp>
        <p:nvSpPr>
          <p:cNvPr id="16" name="Rectangle 15">
            <a:extLst>
              <a:ext uri="{FF2B5EF4-FFF2-40B4-BE49-F238E27FC236}">
                <a16:creationId xmlns:a16="http://schemas.microsoft.com/office/drawing/2014/main" id="{94E41219-4FD9-9766-A438-054B965F7C39}"/>
              </a:ext>
            </a:extLst>
          </p:cNvPr>
          <p:cNvSpPr/>
          <p:nvPr/>
        </p:nvSpPr>
        <p:spPr bwMode="auto">
          <a:xfrm>
            <a:off x="5955325" y="1268760"/>
            <a:ext cx="72008" cy="5004555"/>
          </a:xfrm>
          <a:prstGeom prst="rect">
            <a:avLst/>
          </a:prstGeom>
          <a:solidFill>
            <a:srgbClr val="D8D8D8"/>
          </a:solidFill>
          <a:ln w="6350" cap="flat" cmpd="sng" algn="ctr">
            <a:no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marL="342900" marR="0" lvl="0" indent="-34290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dirty="0" err="1">
              <a:ln>
                <a:noFill/>
              </a:ln>
              <a:solidFill>
                <a:srgbClr val="000000"/>
              </a:solidFill>
              <a:effectLst/>
              <a:uLnTx/>
              <a:uFillTx/>
            </a:endParaRPr>
          </a:p>
        </p:txBody>
      </p:sp>
    </p:spTree>
    <p:extLst>
      <p:ext uri="{BB962C8B-B14F-4D97-AF65-F5344CB8AC3E}">
        <p14:creationId xmlns:p14="http://schemas.microsoft.com/office/powerpoint/2010/main" val="4146534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241</Words>
  <Application>Microsoft Office PowerPoint</Application>
  <PresentationFormat>Widescreen</PresentationFormat>
  <Paragraphs>23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2023-04-18T09:05:43Z</dcterms:created>
  <dcterms:modified xsi:type="dcterms:W3CDTF">2023-04-18T09:54:42Z</dcterms:modified>
</cp:coreProperties>
</file>